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6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F2963C-7300-4E8D-9569-63ACFEAC15B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5F9F095-5BA9-488A-BE24-2B51B96A8E8E}">
      <dgm:prSet/>
      <dgm:spPr/>
      <dgm:t>
        <a:bodyPr/>
        <a:lstStyle/>
        <a:p>
          <a:r>
            <a:rPr lang="es-ES" dirty="0"/>
            <a:t>Elaboración de un Protocolo de actuación sobre Incontinencia Urinaria Femenina.</a:t>
          </a:r>
          <a:endParaRPr lang="en-US" dirty="0"/>
        </a:p>
      </dgm:t>
    </dgm:pt>
    <dgm:pt modelId="{C8261B88-FD3B-4E6C-9CAD-F199FD7A366D}" type="parTrans" cxnId="{7E9CACBF-6465-4A9C-B36F-E0F9683BAFA2}">
      <dgm:prSet/>
      <dgm:spPr/>
      <dgm:t>
        <a:bodyPr/>
        <a:lstStyle/>
        <a:p>
          <a:endParaRPr lang="en-US"/>
        </a:p>
      </dgm:t>
    </dgm:pt>
    <dgm:pt modelId="{3D54FEDB-2CBC-4CB7-8A6F-FBA030A7EA3E}" type="sibTrans" cxnId="{7E9CACBF-6465-4A9C-B36F-E0F9683BAFA2}">
      <dgm:prSet/>
      <dgm:spPr/>
      <dgm:t>
        <a:bodyPr/>
        <a:lstStyle/>
        <a:p>
          <a:endParaRPr lang="en-US"/>
        </a:p>
      </dgm:t>
    </dgm:pt>
    <dgm:pt modelId="{62FCDF86-DAC9-4494-9577-D8BCC24CDD2D}">
      <dgm:prSet/>
      <dgm:spPr/>
      <dgm:t>
        <a:bodyPr/>
        <a:lstStyle/>
        <a:p>
          <a:r>
            <a:rPr lang="es-ES" dirty="0"/>
            <a:t>Elaboración de un tríptico sobre Incontinencia Urinaria Femenina.</a:t>
          </a:r>
          <a:endParaRPr lang="en-US" dirty="0"/>
        </a:p>
      </dgm:t>
    </dgm:pt>
    <dgm:pt modelId="{B564F12E-530A-4756-B503-8CA8864458B2}" type="parTrans" cxnId="{CE412DF9-6CB1-45C7-B123-0405EE3FBB9D}">
      <dgm:prSet/>
      <dgm:spPr/>
      <dgm:t>
        <a:bodyPr/>
        <a:lstStyle/>
        <a:p>
          <a:endParaRPr lang="en-US"/>
        </a:p>
      </dgm:t>
    </dgm:pt>
    <dgm:pt modelId="{70702263-4925-4F03-8191-666F9FA79C37}" type="sibTrans" cxnId="{CE412DF9-6CB1-45C7-B123-0405EE3FBB9D}">
      <dgm:prSet/>
      <dgm:spPr/>
      <dgm:t>
        <a:bodyPr/>
        <a:lstStyle/>
        <a:p>
          <a:endParaRPr lang="en-US"/>
        </a:p>
      </dgm:t>
    </dgm:pt>
    <dgm:pt modelId="{9A68AEEB-09EC-4BF1-A121-03D66C631A83}" type="pres">
      <dgm:prSet presAssocID="{16F2963C-7300-4E8D-9569-63ACFEAC15BB}" presName="linear" presStyleCnt="0">
        <dgm:presLayoutVars>
          <dgm:animLvl val="lvl"/>
          <dgm:resizeHandles val="exact"/>
        </dgm:presLayoutVars>
      </dgm:prSet>
      <dgm:spPr/>
    </dgm:pt>
    <dgm:pt modelId="{8F735175-46F7-4DA4-9914-A044D32340D0}" type="pres">
      <dgm:prSet presAssocID="{75F9F095-5BA9-488A-BE24-2B51B96A8E8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4BA6EDA-1319-4E9C-A3A8-6C0D9DEAC3D6}" type="pres">
      <dgm:prSet presAssocID="{3D54FEDB-2CBC-4CB7-8A6F-FBA030A7EA3E}" presName="spacer" presStyleCnt="0"/>
      <dgm:spPr/>
    </dgm:pt>
    <dgm:pt modelId="{0EEB6241-FBEB-4A69-B345-49252C8C1513}" type="pres">
      <dgm:prSet presAssocID="{62FCDF86-DAC9-4494-9577-D8BCC24CDD2D}" presName="parentText" presStyleLbl="node1" presStyleIdx="1" presStyleCnt="2" custLinFactNeighborX="3890" custLinFactNeighborY="17488">
        <dgm:presLayoutVars>
          <dgm:chMax val="0"/>
          <dgm:bulletEnabled val="1"/>
        </dgm:presLayoutVars>
      </dgm:prSet>
      <dgm:spPr/>
    </dgm:pt>
  </dgm:ptLst>
  <dgm:cxnLst>
    <dgm:cxn modelId="{8103B95E-005B-4373-8CC9-267AC844B5BD}" type="presOf" srcId="{16F2963C-7300-4E8D-9569-63ACFEAC15BB}" destId="{9A68AEEB-09EC-4BF1-A121-03D66C631A83}" srcOrd="0" destOrd="0" presId="urn:microsoft.com/office/officeart/2005/8/layout/vList2"/>
    <dgm:cxn modelId="{468B95B9-F25F-432B-A436-3A287F3379B1}" type="presOf" srcId="{62FCDF86-DAC9-4494-9577-D8BCC24CDD2D}" destId="{0EEB6241-FBEB-4A69-B345-49252C8C1513}" srcOrd="0" destOrd="0" presId="urn:microsoft.com/office/officeart/2005/8/layout/vList2"/>
    <dgm:cxn modelId="{7E9CACBF-6465-4A9C-B36F-E0F9683BAFA2}" srcId="{16F2963C-7300-4E8D-9569-63ACFEAC15BB}" destId="{75F9F095-5BA9-488A-BE24-2B51B96A8E8E}" srcOrd="0" destOrd="0" parTransId="{C8261B88-FD3B-4E6C-9CAD-F199FD7A366D}" sibTransId="{3D54FEDB-2CBC-4CB7-8A6F-FBA030A7EA3E}"/>
    <dgm:cxn modelId="{B5BD26C8-D9F2-4B3A-81CB-3ED77A0114E5}" type="presOf" srcId="{75F9F095-5BA9-488A-BE24-2B51B96A8E8E}" destId="{8F735175-46F7-4DA4-9914-A044D32340D0}" srcOrd="0" destOrd="0" presId="urn:microsoft.com/office/officeart/2005/8/layout/vList2"/>
    <dgm:cxn modelId="{CE412DF9-6CB1-45C7-B123-0405EE3FBB9D}" srcId="{16F2963C-7300-4E8D-9569-63ACFEAC15BB}" destId="{62FCDF86-DAC9-4494-9577-D8BCC24CDD2D}" srcOrd="1" destOrd="0" parTransId="{B564F12E-530A-4756-B503-8CA8864458B2}" sibTransId="{70702263-4925-4F03-8191-666F9FA79C37}"/>
    <dgm:cxn modelId="{924F9DD7-12EA-4C1E-9614-205151188437}" type="presParOf" srcId="{9A68AEEB-09EC-4BF1-A121-03D66C631A83}" destId="{8F735175-46F7-4DA4-9914-A044D32340D0}" srcOrd="0" destOrd="0" presId="urn:microsoft.com/office/officeart/2005/8/layout/vList2"/>
    <dgm:cxn modelId="{C52700C9-AF9A-4C85-B845-D18D55214835}" type="presParOf" srcId="{9A68AEEB-09EC-4BF1-A121-03D66C631A83}" destId="{14BA6EDA-1319-4E9C-A3A8-6C0D9DEAC3D6}" srcOrd="1" destOrd="0" presId="urn:microsoft.com/office/officeart/2005/8/layout/vList2"/>
    <dgm:cxn modelId="{A55AD6D2-1C57-41D0-8801-536202D7B1BB}" type="presParOf" srcId="{9A68AEEB-09EC-4BF1-A121-03D66C631A83}" destId="{0EEB6241-FBEB-4A69-B345-49252C8C151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35175-46F7-4DA4-9914-A044D32340D0}">
      <dsp:nvSpPr>
        <dsp:cNvPr id="0" name=""/>
        <dsp:cNvSpPr/>
      </dsp:nvSpPr>
      <dsp:spPr>
        <a:xfrm>
          <a:off x="0" y="61433"/>
          <a:ext cx="5913437" cy="22124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Elaboración de un Protocolo de actuación sobre Incontinencia Urinaria Femenina.</a:t>
          </a:r>
          <a:endParaRPr lang="en-US" sz="3100" kern="1200" dirty="0"/>
        </a:p>
      </dsp:txBody>
      <dsp:txXfrm>
        <a:off x="108004" y="169437"/>
        <a:ext cx="5697429" cy="1996462"/>
      </dsp:txXfrm>
    </dsp:sp>
    <dsp:sp modelId="{0EEB6241-FBEB-4A69-B345-49252C8C1513}">
      <dsp:nvSpPr>
        <dsp:cNvPr id="0" name=""/>
        <dsp:cNvSpPr/>
      </dsp:nvSpPr>
      <dsp:spPr>
        <a:xfrm>
          <a:off x="0" y="2378797"/>
          <a:ext cx="5913437" cy="2212470"/>
        </a:xfrm>
        <a:prstGeom prst="roundRect">
          <a:avLst/>
        </a:prstGeom>
        <a:gradFill rotWithShape="0">
          <a:gsLst>
            <a:gs pos="0">
              <a:schemeClr val="accent2">
                <a:hueOff val="-1085893"/>
                <a:satOff val="41188"/>
                <a:lumOff val="-2254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085893"/>
                <a:satOff val="41188"/>
                <a:lumOff val="-22547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085893"/>
                <a:satOff val="41188"/>
                <a:lumOff val="-22547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Elaboración de un tríptico sobre Incontinencia Urinaria Femenina.</a:t>
          </a:r>
          <a:endParaRPr lang="en-US" sz="3100" kern="1200" dirty="0"/>
        </a:p>
      </dsp:txBody>
      <dsp:txXfrm>
        <a:off x="108004" y="2486801"/>
        <a:ext cx="5697429" cy="1996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B817-2144-4253-8F5D-93E99B2636B0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2028CCC-8EAF-4F9D-8DA4-F29D1102E95A}" type="slidenum">
              <a:rPr lang="es-ES" smtClean="0"/>
              <a:t>‹Nº›</a:t>
            </a:fld>
            <a:endParaRPr lang="es-E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161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B817-2144-4253-8F5D-93E99B2636B0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8CCC-8EAF-4F9D-8DA4-F29D1102E95A}" type="slidenum">
              <a:rPr lang="es-ES" smtClean="0"/>
              <a:t>‹Nº›</a:t>
            </a:fld>
            <a:endParaRPr lang="es-E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399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B817-2144-4253-8F5D-93E99B2636B0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8CCC-8EAF-4F9D-8DA4-F29D1102E95A}" type="slidenum">
              <a:rPr lang="es-ES" smtClean="0"/>
              <a:t>‹Nº›</a:t>
            </a:fld>
            <a:endParaRPr lang="es-E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402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1AF7B817-2144-4253-8F5D-93E99B2636B0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8CCC-8EAF-4F9D-8DA4-F29D1102E95A}" type="slidenum">
              <a:rPr lang="es-ES" smtClean="0"/>
              <a:t>‹Nº›</a:t>
            </a:fld>
            <a:endParaRPr lang="es-E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11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B817-2144-4253-8F5D-93E99B2636B0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8CCC-8EAF-4F9D-8DA4-F29D1102E95A}" type="slidenum">
              <a:rPr lang="es-ES" smtClean="0"/>
              <a:t>‹Nº›</a:t>
            </a:fld>
            <a:endParaRPr lang="es-E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417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B817-2144-4253-8F5D-93E99B2636B0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8CCC-8EAF-4F9D-8DA4-F29D1102E95A}" type="slidenum">
              <a:rPr lang="es-ES" smtClean="0"/>
              <a:t>‹Nº›</a:t>
            </a:fld>
            <a:endParaRPr lang="es-E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78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B817-2144-4253-8F5D-93E99B2636B0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8CCC-8EAF-4F9D-8DA4-F29D1102E95A}" type="slidenum">
              <a:rPr lang="es-ES" smtClean="0"/>
              <a:t>‹Nº›</a:t>
            </a:fld>
            <a:endParaRPr lang="es-E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5651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B817-2144-4253-8F5D-93E99B2636B0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8CCC-8EAF-4F9D-8DA4-F29D1102E95A}" type="slidenum">
              <a:rPr lang="es-ES" smtClean="0"/>
              <a:t>‹Nº›</a:t>
            </a:fld>
            <a:endParaRPr lang="es-E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483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B817-2144-4253-8F5D-93E99B2636B0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8CCC-8EAF-4F9D-8DA4-F29D1102E9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368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B817-2144-4253-8F5D-93E99B2636B0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8CCC-8EAF-4F9D-8DA4-F29D1102E95A}" type="slidenum">
              <a:rPr lang="es-ES" smtClean="0"/>
              <a:t>‹Nº›</a:t>
            </a:fld>
            <a:endParaRPr lang="es-E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2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1AF7B817-2144-4253-8F5D-93E99B2636B0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2028CCC-8EAF-4F9D-8DA4-F29D1102E95A}" type="slidenum">
              <a:rPr lang="es-ES" smtClean="0"/>
              <a:t>‹Nº›</a:t>
            </a:fld>
            <a:endParaRPr lang="es-E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851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7B817-2144-4253-8F5D-93E99B2636B0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2028CCC-8EAF-4F9D-8DA4-F29D1102E9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223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:a16="http://schemas.microsoft.com/office/drawing/2014/main" id="{F28373B5-F4E4-4102-9D27-E17631B4C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F23306E6-5D0B-439F-BB88-7F1CEA89B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3D9016E-713D-40ED-A242-4F407E905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>
            <a:extLst>
              <a:ext uri="{FF2B5EF4-FFF2-40B4-BE49-F238E27FC236}">
                <a16:creationId xmlns:a16="http://schemas.microsoft.com/office/drawing/2014/main" id="{06E4F4B6-B981-4284-BB88-5B702BA3D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BF0792A-0F2B-4A2E-AB38-0A4F18A3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57DB18D-C2F1-4C8C-8808-9C01ECE68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55" y="2028418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5D9E2ED-FF90-4200-A7EE-6D41D6526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018" y="644327"/>
            <a:ext cx="9299965" cy="4811366"/>
          </a:xfrm>
          <a:prstGeom prst="rect">
            <a:avLst/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A4BEB8D-68AD-4314-8A2B-F8DC85A53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9494" y="967934"/>
            <a:ext cx="8673013" cy="4164964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7011D80-74AC-49F3-B07B-9D810B09D9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393063" y="1590734"/>
            <a:ext cx="7405874" cy="2520012"/>
          </a:xfrm>
          <a:solidFill>
            <a:schemeClr val="bg2"/>
          </a:solidFill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2"/>
                </a:solidFill>
              </a:rPr>
              <a:t>GRUPO DE TRABAJO SUELO PÉLVICO SAMFYRE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0A77FB0C-28BC-4111-9B52-5519F8FC9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5" t="7251" r="27757" b="71770"/>
          <a:stretch/>
        </p:blipFill>
        <p:spPr>
          <a:xfrm>
            <a:off x="2431572" y="1315695"/>
            <a:ext cx="7328856" cy="15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27A340D6-F815-4E10-96F1-11675989C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5" t="7251" r="27757" b="71770"/>
          <a:stretch/>
        </p:blipFill>
        <p:spPr>
          <a:xfrm>
            <a:off x="2431572" y="4209395"/>
            <a:ext cx="7328856" cy="15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1C4130F5-8C83-4EE4-B805-07AC9C7CF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30094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38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10B0CE0-8ABC-454B-B3B3-1884F6575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3EDFB7-EAEF-47C0-88B4-729B1202B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27CAAF99-A7B0-45D9-88BC-D0BC1E379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043" y="957221"/>
            <a:ext cx="5878597" cy="1049235"/>
          </a:xfrm>
        </p:spPr>
        <p:txBody>
          <a:bodyPr>
            <a:normAutofit/>
          </a:bodyPr>
          <a:lstStyle/>
          <a:p>
            <a:r>
              <a:rPr lang="es-ES" dirty="0"/>
              <a:t>PROYECTOS  REALIZADOS 2022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39E38D2-3CB3-4526-AB27-E5F27C09E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9" y="482171"/>
            <a:ext cx="4074533" cy="5149101"/>
            <a:chOff x="632239" y="482171"/>
            <a:chExt cx="4074533" cy="514910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B2BB426-841D-4C53-A6E0-77EFFE3A7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9" y="482171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1ED63CC-31F2-454C-8C7E-26CE5E314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8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193DF4AD-5F92-4AD0-9BBC-6A1193C270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5187048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E59775E-02F2-4A0D-96D9-770D2867C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236" y="972814"/>
            <a:ext cx="3122626" cy="4139040"/>
          </a:xfrm>
          <a:prstGeom prst="rect">
            <a:avLst/>
          </a:prstGeom>
          <a:solidFill>
            <a:srgbClr val="FFFFFE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Gráfico 2" descr="Marca de verificación con relleno sólido">
            <a:extLst>
              <a:ext uri="{FF2B5EF4-FFF2-40B4-BE49-F238E27FC236}">
                <a16:creationId xmlns:a16="http://schemas.microsoft.com/office/drawing/2014/main" id="{C5C55F09-9AC1-F772-B61F-C9902FDF61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85438" y="1649879"/>
            <a:ext cx="2799103" cy="2799103"/>
          </a:xfrm>
          <a:prstGeom prst="rect">
            <a:avLst/>
          </a:prstGeom>
        </p:spPr>
      </p:pic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77E4DF1-8C7E-4499-B4CD-564605EFF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043" y="2164765"/>
            <a:ext cx="5878597" cy="3301580"/>
          </a:xfrm>
        </p:spPr>
        <p:txBody>
          <a:bodyPr>
            <a:normAutofit/>
          </a:bodyPr>
          <a:lstStyle/>
          <a:p>
            <a:r>
              <a:rPr lang="es-E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Documento de consenso sobre una Consulta de Suelo Pélvico.  </a:t>
            </a:r>
          </a:p>
          <a:p>
            <a:r>
              <a:rPr lang="es-E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Mapa Unidades Suelo Pélvico de Andalucía con la Cartera de Servicios de cada una de ellas.</a:t>
            </a:r>
          </a:p>
          <a:p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Actualización miembros Grupo de Trabajo </a:t>
            </a:r>
            <a:r>
              <a:rPr lang="es-ES">
                <a:latin typeface="Calibri" panose="020F0502020204030204" pitchFamily="34" charset="0"/>
                <a:ea typeface="Times New Roman" panose="02020603050405020304" pitchFamily="18" charset="0"/>
              </a:rPr>
              <a:t>Suelo Pélvico.</a:t>
            </a:r>
            <a:endPara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67DDBC2-029A-46A8-826E-6D459EC20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F8B84F9-4A45-4EBF-80FA-2DBCB0EC3E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32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545E06B-29C0-4F08-9F61-140CD1A7A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6E54A31-B091-4774-BDD5-9F726783E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27CAAF99-A7B0-45D9-88BC-D0BC1E379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s-ES" dirty="0"/>
              <a:t>PROPUESTAS PARA 2023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24E0E46-9D8A-46BA-8EF9-FC43A7EE7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itle 1">
            <a:extLst>
              <a:ext uri="{FF2B5EF4-FFF2-40B4-BE49-F238E27FC236}">
                <a16:creationId xmlns:a16="http://schemas.microsoft.com/office/drawing/2014/main" id="{565909D0-D2D2-46A8-8332-49E6173A4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3D2EAFB-E46A-4A8C-9E83-AF5286317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AFEA4BCF-1CF9-4959-A2D8-A97926D25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graphicFrame>
        <p:nvGraphicFramePr>
          <p:cNvPr id="9" name="Marcador de contenido 4">
            <a:extLst>
              <a:ext uri="{FF2B5EF4-FFF2-40B4-BE49-F238E27FC236}">
                <a16:creationId xmlns:a16="http://schemas.microsoft.com/office/drawing/2014/main" id="{4D27558D-3194-7B28-ACB5-72C2219842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004232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778522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ería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173</TotalTime>
  <Words>68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Galería</vt:lpstr>
      <vt:lpstr>GRUPO DE TRABAJO SUELO PÉLVICO SAMFYRE</vt:lpstr>
      <vt:lpstr>PROYECTOS  REALIZADOS 2022</vt:lpstr>
      <vt:lpstr>PROPUESTAS PARA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Desde la Secretaría Técnica de la Sociedad Andaluza de Medicina Física y Rehabilitación proponen los siguientes puntos en la reunión virtual </dc:title>
  <dc:creator>Rafaela Figueroba</dc:creator>
  <cp:lastModifiedBy>Rafaela Figueroba</cp:lastModifiedBy>
  <cp:revision>14</cp:revision>
  <dcterms:created xsi:type="dcterms:W3CDTF">2021-10-25T16:43:49Z</dcterms:created>
  <dcterms:modified xsi:type="dcterms:W3CDTF">2023-06-12T21:22:09Z</dcterms:modified>
</cp:coreProperties>
</file>